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8"/>
  </p:notesMasterIdLst>
  <p:handoutMasterIdLst>
    <p:handoutMasterId r:id="rId19"/>
  </p:handoutMasterIdLst>
  <p:sldIdLst>
    <p:sldId id="292" r:id="rId5"/>
    <p:sldId id="291" r:id="rId6"/>
    <p:sldId id="295" r:id="rId7"/>
    <p:sldId id="296" r:id="rId8"/>
    <p:sldId id="298" r:id="rId9"/>
    <p:sldId id="294" r:id="rId10"/>
    <p:sldId id="265" r:id="rId11"/>
    <p:sldId id="268" r:id="rId12"/>
    <p:sldId id="269" r:id="rId13"/>
    <p:sldId id="271" r:id="rId14"/>
    <p:sldId id="272" r:id="rId15"/>
    <p:sldId id="274" r:id="rId16"/>
    <p:sldId id="293" r:id="rId1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39" autoAdjust="0"/>
  </p:normalViewPr>
  <p:slideViewPr>
    <p:cSldViewPr snapToGrid="0">
      <p:cViewPr varScale="1">
        <p:scale>
          <a:sx n="64" d="100"/>
          <a:sy n="64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STD BPL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Vit A</c:v>
                </c:pt>
                <c:pt idx="1">
                  <c:v>Vit B 12</c:v>
                </c:pt>
                <c:pt idx="2">
                  <c:v>Vit D</c:v>
                </c:pt>
                <c:pt idx="3">
                  <c:v>Iron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12.5</c:v>
                </c:pt>
                <c:pt idx="1">
                  <c:v>9.3800000000000008</c:v>
                </c:pt>
                <c:pt idx="2">
                  <c:v>9.3800000000000008</c:v>
                </c:pt>
                <c:pt idx="3">
                  <c:v>34.380000000000003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0E-4511-8FA0-A765E1836F2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Tailored BPL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Vit A</c:v>
                </c:pt>
                <c:pt idx="1">
                  <c:v>Vit B 12</c:v>
                </c:pt>
                <c:pt idx="2">
                  <c:v>Vit D</c:v>
                </c:pt>
                <c:pt idx="3">
                  <c:v>Iron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3.13</c:v>
                </c:pt>
                <c:pt idx="1">
                  <c:v>3.13</c:v>
                </c:pt>
                <c:pt idx="2">
                  <c:v>9.3800000000000008</c:v>
                </c:pt>
                <c:pt idx="3">
                  <c:v>21.88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0E-4511-8FA0-A765E1836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7131535"/>
        <c:axId val="1253594495"/>
      </c:barChart>
      <c:catAx>
        <c:axId val="202713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3594495"/>
        <c:crosses val="autoZero"/>
        <c:auto val="1"/>
        <c:lblAlgn val="ctr"/>
        <c:lblOffset val="100"/>
        <c:noMultiLvlLbl val="0"/>
      </c:catAx>
      <c:valAx>
        <c:axId val="1253594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2713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OAGB STD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Foglio1!$A$2:$A$4</c:f>
              <c:strCache>
                <c:ptCount val="3"/>
                <c:pt idx="0">
                  <c:v>1 YEAR F U</c:v>
                </c:pt>
                <c:pt idx="1">
                  <c:v>3 YEARS F U</c:v>
                </c:pt>
                <c:pt idx="2">
                  <c:v>5 YEARS F U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66.2</c:v>
                </c:pt>
                <c:pt idx="1">
                  <c:v>67.3</c:v>
                </c:pt>
                <c:pt idx="2">
                  <c:v>66.3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9B-4E51-8EAC-106EAA5A0043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OAGB TAILORED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Foglio1!$A$2:$A$4</c:f>
              <c:strCache>
                <c:ptCount val="3"/>
                <c:pt idx="0">
                  <c:v>1 YEAR F U</c:v>
                </c:pt>
                <c:pt idx="1">
                  <c:v>3 YEARS F U</c:v>
                </c:pt>
                <c:pt idx="2">
                  <c:v>5 YEARS F U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63.3</c:v>
                </c:pt>
                <c:pt idx="1">
                  <c:v>80.099999999999994</c:v>
                </c:pt>
                <c:pt idx="2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9B-4E51-8EAC-106EAA5A0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0897456"/>
        <c:axId val="1910509264"/>
      </c:lineChart>
      <c:catAx>
        <c:axId val="210089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10509264"/>
        <c:crosses val="autoZero"/>
        <c:auto val="1"/>
        <c:lblAlgn val="ctr"/>
        <c:lblOffset val="100"/>
        <c:noMultiLvlLbl val="0"/>
      </c:catAx>
      <c:valAx>
        <c:axId val="191050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0089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10/05/2024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10/05/2024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98095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535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3687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36557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5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26917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48763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4231-51A7-471E-AC0C-B5AD9C039F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66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4231-51A7-471E-AC0C-B5AD9C039F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44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9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9556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10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6062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672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10/05/2024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2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1685" y="758952"/>
            <a:ext cx="7000407" cy="3227514"/>
          </a:xfrm>
        </p:spPr>
        <p:txBody>
          <a:bodyPr>
            <a:noAutofit/>
          </a:bodyPr>
          <a:lstStyle/>
          <a:p>
            <a:pPr algn="just"/>
            <a:r>
              <a:rPr lang="it-IT" sz="4000" dirty="0"/>
              <a:t>One </a:t>
            </a:r>
            <a:r>
              <a:rPr lang="it-IT" sz="4000" dirty="0" err="1"/>
              <a:t>anastomosis</a:t>
            </a:r>
            <a:r>
              <a:rPr lang="it-IT" sz="4000" dirty="0"/>
              <a:t> </a:t>
            </a:r>
            <a:r>
              <a:rPr lang="it-IT" sz="4000" dirty="0" err="1"/>
              <a:t>gastric</a:t>
            </a:r>
            <a:r>
              <a:rPr lang="it-IT" sz="4000" dirty="0"/>
              <a:t> bypass (OAGB) con ansa biliopancreatica fissa </a:t>
            </a:r>
            <a:r>
              <a:rPr lang="it-IT" sz="4000" dirty="0" err="1"/>
              <a:t>verus</a:t>
            </a:r>
            <a:r>
              <a:rPr lang="it-IT" sz="4000" dirty="0"/>
              <a:t> </a:t>
            </a:r>
            <a:r>
              <a:rPr lang="it-IT" sz="4000" dirty="0" err="1"/>
              <a:t>tailored</a:t>
            </a:r>
            <a:r>
              <a:rPr lang="it-IT" sz="4000" dirty="0"/>
              <a:t>: follow up a 5 anni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819395"/>
            <a:ext cx="5580185" cy="1866217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it-IT" sz="5100" b="1" dirty="0">
                <a:solidFill>
                  <a:srgbClr val="FFC000"/>
                </a:solidFill>
              </a:rPr>
              <a:t>Dott.ssa </a:t>
            </a:r>
            <a:r>
              <a:rPr lang="it-IT" sz="5100" b="1" dirty="0" err="1">
                <a:solidFill>
                  <a:srgbClr val="FFC000"/>
                </a:solidFill>
              </a:rPr>
              <a:t>stefania</a:t>
            </a:r>
            <a:r>
              <a:rPr lang="it-IT" sz="5100" b="1" dirty="0">
                <a:solidFill>
                  <a:srgbClr val="FFC000"/>
                </a:solidFill>
              </a:rPr>
              <a:t> nigro</a:t>
            </a:r>
          </a:p>
          <a:p>
            <a:pPr algn="ctr"/>
            <a:endParaRPr lang="it-IT" sz="4200" b="1" dirty="0">
              <a:solidFill>
                <a:srgbClr val="FFC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200" b="1" i="0" u="none" strike="noStrike" kern="1200" cap="none" spc="0" normalizeH="0" baseline="0" noProof="0" dirty="0">
                <a:ln>
                  <a:noFill/>
                </a:ln>
                <a:solidFill>
                  <a:srgbClr val="0F37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U.O.C Chirurgia Generale </a:t>
            </a:r>
            <a:r>
              <a:rPr kumimoji="0" lang="it-IT" sz="4200" b="1" i="0" u="none" strike="noStrike" kern="1200" cap="none" spc="0" normalizeH="0" baseline="0" noProof="0" dirty="0" err="1">
                <a:ln>
                  <a:noFill/>
                </a:ln>
                <a:solidFill>
                  <a:srgbClr val="0F37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</a:t>
            </a:r>
            <a:r>
              <a:rPr kumimoji="0" lang="it-IT" sz="4200" b="1" i="0" u="none" strike="noStrike" kern="1200" cap="none" spc="0" normalizeH="0" baseline="0" noProof="0" dirty="0">
                <a:ln>
                  <a:noFill/>
                </a:ln>
                <a:solidFill>
                  <a:srgbClr val="0F37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Oncologico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200" b="1" cap="none" spc="0" dirty="0">
                <a:solidFill>
                  <a:srgbClr val="0F377F"/>
                </a:solidFill>
                <a:latin typeface="Calibri" panose="020F0502020204030204"/>
              </a:rPr>
              <a:t>A.O.U. Policlinico </a:t>
            </a:r>
            <a:r>
              <a:rPr kumimoji="0" lang="it-IT" sz="4200" b="1" i="0" u="none" strike="noStrike" kern="1200" cap="none" spc="0" normalizeH="0" baseline="0" noProof="0" dirty="0">
                <a:ln>
                  <a:noFill/>
                </a:ln>
                <a:solidFill>
                  <a:srgbClr val="0F37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G. Martino, Messina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200" b="1" cap="none" spc="0" dirty="0">
                <a:solidFill>
                  <a:srgbClr val="0F377F"/>
                </a:solidFill>
                <a:latin typeface="Calibri" panose="020F0502020204030204"/>
              </a:rPr>
              <a:t>Centro Eccellenza </a:t>
            </a:r>
            <a:r>
              <a:rPr lang="it-IT" sz="4200" b="1" cap="none" spc="0" dirty="0" err="1">
                <a:solidFill>
                  <a:srgbClr val="0F377F"/>
                </a:solidFill>
                <a:latin typeface="Calibri" panose="020F0502020204030204"/>
              </a:rPr>
              <a:t>Sicob</a:t>
            </a:r>
            <a:r>
              <a:rPr lang="it-IT" sz="4200" b="1" cap="none" spc="0" dirty="0">
                <a:solidFill>
                  <a:srgbClr val="0F377F"/>
                </a:solidFill>
                <a:latin typeface="Calibri" panose="020F0502020204030204"/>
              </a:rPr>
              <a:t> Messina</a:t>
            </a:r>
            <a:endParaRPr lang="it-IT" sz="4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FF14C97-3417-7A88-6A9B-27FEA26F8A7F}"/>
              </a:ext>
            </a:extLst>
          </p:cNvPr>
          <p:cNvSpPr txBox="1"/>
          <p:nvPr/>
        </p:nvSpPr>
        <p:spPr>
          <a:xfrm>
            <a:off x="3733800" y="393818"/>
            <a:ext cx="47244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F377F"/>
                </a:solidFill>
              </a:rPr>
              <a:t>FOLLOW UP – TRE ANNI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25CB7553-62C5-DD81-6B88-3B5B7EFB955B}"/>
              </a:ext>
            </a:extLst>
          </p:cNvPr>
          <p:cNvGraphicFramePr>
            <a:graphicFrameLocks noGrp="1"/>
          </p:cNvGraphicFramePr>
          <p:nvPr/>
        </p:nvGraphicFramePr>
        <p:xfrm>
          <a:off x="1315048" y="1723157"/>
          <a:ext cx="9561904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476">
                  <a:extLst>
                    <a:ext uri="{9D8B030D-6E8A-4147-A177-3AD203B41FA5}">
                      <a16:colId xmlns:a16="http://schemas.microsoft.com/office/drawing/2014/main" val="2046798575"/>
                    </a:ext>
                  </a:extLst>
                </a:gridCol>
                <a:gridCol w="2390476">
                  <a:extLst>
                    <a:ext uri="{9D8B030D-6E8A-4147-A177-3AD203B41FA5}">
                      <a16:colId xmlns:a16="http://schemas.microsoft.com/office/drawing/2014/main" val="369215982"/>
                    </a:ext>
                  </a:extLst>
                </a:gridCol>
                <a:gridCol w="2390476">
                  <a:extLst>
                    <a:ext uri="{9D8B030D-6E8A-4147-A177-3AD203B41FA5}">
                      <a16:colId xmlns:a16="http://schemas.microsoft.com/office/drawing/2014/main" val="3950561699"/>
                    </a:ext>
                  </a:extLst>
                </a:gridCol>
                <a:gridCol w="2390476">
                  <a:extLst>
                    <a:ext uri="{9D8B030D-6E8A-4147-A177-3AD203B41FA5}">
                      <a16:colId xmlns:a16="http://schemas.microsoft.com/office/drawing/2014/main" val="21367979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STD (Mean ± 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TAILORED (Mean ± 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p-</a:t>
                      </a:r>
                      <a:r>
                        <a:rPr lang="it-IT" dirty="0" err="1"/>
                        <a:t>value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155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BMI (Kg/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it-IT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28,35 ± 7,51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24,63 ± 6,33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= 0,77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16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%EWL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&lt; 0,05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280678"/>
                  </a:ext>
                </a:extLst>
              </a:tr>
            </a:tbl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1BB79A4C-B511-424C-85C7-76D87A92FF85}"/>
              </a:ext>
            </a:extLst>
          </p:cNvPr>
          <p:cNvGraphicFramePr/>
          <p:nvPr/>
        </p:nvGraphicFramePr>
        <p:xfrm>
          <a:off x="7233008" y="3565706"/>
          <a:ext cx="3643944" cy="230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87F6B080-2F76-9FEE-62B2-B65579886E87}"/>
              </a:ext>
            </a:extLst>
          </p:cNvPr>
          <p:cNvSpPr txBox="1"/>
          <p:nvPr/>
        </p:nvSpPr>
        <p:spPr>
          <a:xfrm>
            <a:off x="7326542" y="5870049"/>
            <a:ext cx="4865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/>
              <a:t>Percentage</a:t>
            </a:r>
            <a:r>
              <a:rPr lang="it-IT" sz="1200" baseline="0" dirty="0"/>
              <a:t> of </a:t>
            </a:r>
            <a:r>
              <a:rPr lang="it-IT" sz="1200" baseline="0" dirty="0" err="1"/>
              <a:t>patients</a:t>
            </a:r>
            <a:r>
              <a:rPr lang="it-IT" sz="1200" baseline="0" dirty="0"/>
              <a:t> with </a:t>
            </a:r>
            <a:r>
              <a:rPr lang="it-IT" sz="1200" baseline="0" dirty="0" err="1"/>
              <a:t>nutritonal</a:t>
            </a:r>
            <a:r>
              <a:rPr lang="it-IT" sz="1200" baseline="0" dirty="0"/>
              <a:t> </a:t>
            </a:r>
            <a:r>
              <a:rPr lang="it-IT" sz="1200" baseline="0" dirty="0" err="1"/>
              <a:t>deficiencies</a:t>
            </a:r>
            <a:endParaRPr lang="it-IT" sz="1200" dirty="0"/>
          </a:p>
          <a:p>
            <a:endParaRPr lang="it-IT" dirty="0"/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F3FEFF26-B376-5054-05FF-317171A9AFD0}"/>
              </a:ext>
            </a:extLst>
          </p:cNvPr>
          <p:cNvGraphicFramePr>
            <a:graphicFrameLocks noGrp="1"/>
          </p:cNvGraphicFramePr>
          <p:nvPr/>
        </p:nvGraphicFramePr>
        <p:xfrm>
          <a:off x="528726" y="3656564"/>
          <a:ext cx="6410148" cy="182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02537">
                  <a:extLst>
                    <a:ext uri="{9D8B030D-6E8A-4147-A177-3AD203B41FA5}">
                      <a16:colId xmlns:a16="http://schemas.microsoft.com/office/drawing/2014/main" val="2904907790"/>
                    </a:ext>
                  </a:extLst>
                </a:gridCol>
                <a:gridCol w="1602537">
                  <a:extLst>
                    <a:ext uri="{9D8B030D-6E8A-4147-A177-3AD203B41FA5}">
                      <a16:colId xmlns:a16="http://schemas.microsoft.com/office/drawing/2014/main" val="4180855690"/>
                    </a:ext>
                  </a:extLst>
                </a:gridCol>
                <a:gridCol w="1602537">
                  <a:extLst>
                    <a:ext uri="{9D8B030D-6E8A-4147-A177-3AD203B41FA5}">
                      <a16:colId xmlns:a16="http://schemas.microsoft.com/office/drawing/2014/main" val="735658058"/>
                    </a:ext>
                  </a:extLst>
                </a:gridCol>
                <a:gridCol w="1602537">
                  <a:extLst>
                    <a:ext uri="{9D8B030D-6E8A-4147-A177-3AD203B41FA5}">
                      <a16:colId xmlns:a16="http://schemas.microsoft.com/office/drawing/2014/main" val="3002972605"/>
                    </a:ext>
                  </a:extLst>
                </a:gridCol>
              </a:tblGrid>
              <a:tr h="329625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STD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TAILORED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p-</a:t>
                      </a:r>
                      <a:r>
                        <a:rPr lang="it-IT" dirty="0" err="1"/>
                        <a:t>value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750464"/>
                  </a:ext>
                </a:extLst>
              </a:tr>
              <a:tr h="329625">
                <a:tc>
                  <a:txBody>
                    <a:bodyPr/>
                    <a:lstStyle/>
                    <a:p>
                      <a:r>
                        <a:rPr lang="it-IT" dirty="0" err="1"/>
                        <a:t>Vit</a:t>
                      </a:r>
                      <a:r>
                        <a:rPr lang="it-IT" dirty="0"/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3,13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= 0,67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004852"/>
                  </a:ext>
                </a:extLst>
              </a:tr>
              <a:tr h="329625">
                <a:tc>
                  <a:txBody>
                    <a:bodyPr/>
                    <a:lstStyle/>
                    <a:p>
                      <a:r>
                        <a:rPr lang="it-IT" dirty="0" err="1"/>
                        <a:t>Vit</a:t>
                      </a:r>
                      <a:r>
                        <a:rPr lang="it-IT" dirty="0"/>
                        <a:t> B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9,38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3,13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= 0,90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32680"/>
                  </a:ext>
                </a:extLst>
              </a:tr>
              <a:tr h="329625">
                <a:tc>
                  <a:txBody>
                    <a:bodyPr/>
                    <a:lstStyle/>
                    <a:p>
                      <a:r>
                        <a:rPr lang="it-IT" dirty="0" err="1"/>
                        <a:t>Vit</a:t>
                      </a:r>
                      <a:r>
                        <a:rPr lang="it-IT" dirty="0"/>
                        <a:t>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9,38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9,38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87062"/>
                  </a:ext>
                </a:extLst>
              </a:tr>
              <a:tr h="329625">
                <a:tc>
                  <a:txBody>
                    <a:bodyPr/>
                    <a:lstStyle/>
                    <a:p>
                      <a:r>
                        <a:rPr lang="it-IT" dirty="0" err="1"/>
                        <a:t>Iron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34,38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21,88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&lt; 0,05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498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344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9F3BA67-0A7F-BD55-C581-77D48965304C}"/>
              </a:ext>
            </a:extLst>
          </p:cNvPr>
          <p:cNvSpPr txBox="1"/>
          <p:nvPr/>
        </p:nvSpPr>
        <p:spPr>
          <a:xfrm>
            <a:off x="3853132" y="377951"/>
            <a:ext cx="4658263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F377F"/>
                </a:solidFill>
              </a:rPr>
              <a:t>FOLLOW UP – 5 ANNI</a:t>
            </a:r>
          </a:p>
        </p:txBody>
      </p:sp>
      <p:graphicFrame>
        <p:nvGraphicFramePr>
          <p:cNvPr id="3" name="Tabella 4">
            <a:extLst>
              <a:ext uri="{FF2B5EF4-FFF2-40B4-BE49-F238E27FC236}">
                <a16:creationId xmlns:a16="http://schemas.microsoft.com/office/drawing/2014/main" id="{BC25AC98-B05D-CAA5-85CA-9902CFDFB4F6}"/>
              </a:ext>
            </a:extLst>
          </p:cNvPr>
          <p:cNvGraphicFramePr>
            <a:graphicFrameLocks noGrp="1"/>
          </p:cNvGraphicFramePr>
          <p:nvPr/>
        </p:nvGraphicFramePr>
        <p:xfrm>
          <a:off x="131907" y="1812698"/>
          <a:ext cx="6410148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537">
                  <a:extLst>
                    <a:ext uri="{9D8B030D-6E8A-4147-A177-3AD203B41FA5}">
                      <a16:colId xmlns:a16="http://schemas.microsoft.com/office/drawing/2014/main" val="2046798575"/>
                    </a:ext>
                  </a:extLst>
                </a:gridCol>
                <a:gridCol w="1602537">
                  <a:extLst>
                    <a:ext uri="{9D8B030D-6E8A-4147-A177-3AD203B41FA5}">
                      <a16:colId xmlns:a16="http://schemas.microsoft.com/office/drawing/2014/main" val="369215982"/>
                    </a:ext>
                  </a:extLst>
                </a:gridCol>
                <a:gridCol w="1602537">
                  <a:extLst>
                    <a:ext uri="{9D8B030D-6E8A-4147-A177-3AD203B41FA5}">
                      <a16:colId xmlns:a16="http://schemas.microsoft.com/office/drawing/2014/main" val="3950561699"/>
                    </a:ext>
                  </a:extLst>
                </a:gridCol>
                <a:gridCol w="1602537">
                  <a:extLst>
                    <a:ext uri="{9D8B030D-6E8A-4147-A177-3AD203B41FA5}">
                      <a16:colId xmlns:a16="http://schemas.microsoft.com/office/drawing/2014/main" val="21367979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STD (Mean ± 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TAILORED (Mean ± 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p-</a:t>
                      </a:r>
                      <a:r>
                        <a:rPr lang="it-IT" dirty="0" err="1"/>
                        <a:t>value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155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BMI (Kg/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it-IT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28,44 ± 4,29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25,1 ± 5,15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= 0,19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162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%EWL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66,3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&lt; 0,05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280678"/>
                  </a:ext>
                </a:extLst>
              </a:tr>
            </a:tbl>
          </a:graphicData>
        </a:graphic>
      </p:graphicFrame>
      <p:graphicFrame>
        <p:nvGraphicFramePr>
          <p:cNvPr id="5" name="Tabella 9">
            <a:extLst>
              <a:ext uri="{FF2B5EF4-FFF2-40B4-BE49-F238E27FC236}">
                <a16:creationId xmlns:a16="http://schemas.microsoft.com/office/drawing/2014/main" id="{6F1DBA0B-B1E0-D7B6-EE79-780F566C9D72}"/>
              </a:ext>
            </a:extLst>
          </p:cNvPr>
          <p:cNvGraphicFramePr>
            <a:graphicFrameLocks noGrp="1"/>
          </p:cNvGraphicFramePr>
          <p:nvPr/>
        </p:nvGraphicFramePr>
        <p:xfrm>
          <a:off x="131907" y="3656564"/>
          <a:ext cx="6410148" cy="182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02537">
                  <a:extLst>
                    <a:ext uri="{9D8B030D-6E8A-4147-A177-3AD203B41FA5}">
                      <a16:colId xmlns:a16="http://schemas.microsoft.com/office/drawing/2014/main" val="2904907790"/>
                    </a:ext>
                  </a:extLst>
                </a:gridCol>
                <a:gridCol w="1602537">
                  <a:extLst>
                    <a:ext uri="{9D8B030D-6E8A-4147-A177-3AD203B41FA5}">
                      <a16:colId xmlns:a16="http://schemas.microsoft.com/office/drawing/2014/main" val="4180855690"/>
                    </a:ext>
                  </a:extLst>
                </a:gridCol>
                <a:gridCol w="1602537">
                  <a:extLst>
                    <a:ext uri="{9D8B030D-6E8A-4147-A177-3AD203B41FA5}">
                      <a16:colId xmlns:a16="http://schemas.microsoft.com/office/drawing/2014/main" val="735658058"/>
                    </a:ext>
                  </a:extLst>
                </a:gridCol>
                <a:gridCol w="1602537">
                  <a:extLst>
                    <a:ext uri="{9D8B030D-6E8A-4147-A177-3AD203B41FA5}">
                      <a16:colId xmlns:a16="http://schemas.microsoft.com/office/drawing/2014/main" val="3002972605"/>
                    </a:ext>
                  </a:extLst>
                </a:gridCol>
              </a:tblGrid>
              <a:tr h="329625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STD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TAILORED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p-</a:t>
                      </a:r>
                      <a:r>
                        <a:rPr lang="it-IT" dirty="0" err="1"/>
                        <a:t>value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750464"/>
                  </a:ext>
                </a:extLst>
              </a:tr>
              <a:tr h="329625">
                <a:tc>
                  <a:txBody>
                    <a:bodyPr/>
                    <a:lstStyle/>
                    <a:p>
                      <a:r>
                        <a:rPr lang="it-IT" dirty="0" err="1"/>
                        <a:t>Vit</a:t>
                      </a:r>
                      <a:r>
                        <a:rPr lang="it-IT" dirty="0"/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3,13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= 0,67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004852"/>
                  </a:ext>
                </a:extLst>
              </a:tr>
              <a:tr h="329625">
                <a:tc>
                  <a:txBody>
                    <a:bodyPr/>
                    <a:lstStyle/>
                    <a:p>
                      <a:r>
                        <a:rPr lang="it-IT" dirty="0" err="1"/>
                        <a:t>Vit</a:t>
                      </a:r>
                      <a:r>
                        <a:rPr lang="it-IT" dirty="0"/>
                        <a:t> B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9,38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3,13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= 0,90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32680"/>
                  </a:ext>
                </a:extLst>
              </a:tr>
              <a:tr h="329625">
                <a:tc>
                  <a:txBody>
                    <a:bodyPr/>
                    <a:lstStyle/>
                    <a:p>
                      <a:r>
                        <a:rPr lang="it-IT" dirty="0" err="1"/>
                        <a:t>Vit</a:t>
                      </a:r>
                      <a:r>
                        <a:rPr lang="it-IT" dirty="0"/>
                        <a:t>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9,38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9,38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587062"/>
                  </a:ext>
                </a:extLst>
              </a:tr>
              <a:tr h="329625">
                <a:tc>
                  <a:txBody>
                    <a:bodyPr/>
                    <a:lstStyle/>
                    <a:p>
                      <a:r>
                        <a:rPr lang="it-IT" dirty="0" err="1"/>
                        <a:t>Iron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34,38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21,88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&lt; 0,05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498204"/>
                  </a:ext>
                </a:extLst>
              </a:tr>
            </a:tbl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02DA7ACD-981E-C4ED-AE52-BB0A8ABCA4C3}"/>
              </a:ext>
            </a:extLst>
          </p:cNvPr>
          <p:cNvGraphicFramePr/>
          <p:nvPr/>
        </p:nvGraphicFramePr>
        <p:xfrm>
          <a:off x="7313289" y="1431986"/>
          <a:ext cx="4658262" cy="436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1C2D82E8-889A-7BBF-DB3A-BAEC868E7688}"/>
              </a:ext>
            </a:extLst>
          </p:cNvPr>
          <p:cNvSpPr txBox="1"/>
          <p:nvPr/>
        </p:nvSpPr>
        <p:spPr>
          <a:xfrm>
            <a:off x="6753562" y="3325481"/>
            <a:ext cx="2235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%EWL</a:t>
            </a:r>
          </a:p>
        </p:txBody>
      </p:sp>
    </p:spTree>
    <p:extLst>
      <p:ext uri="{BB962C8B-B14F-4D97-AF65-F5344CB8AC3E}">
        <p14:creationId xmlns:p14="http://schemas.microsoft.com/office/powerpoint/2010/main" val="1403181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EC682FC-3F56-6BAC-7ADF-50AD793F7A58}"/>
              </a:ext>
            </a:extLst>
          </p:cNvPr>
          <p:cNvSpPr txBox="1"/>
          <p:nvPr/>
        </p:nvSpPr>
        <p:spPr>
          <a:xfrm>
            <a:off x="3897437" y="285063"/>
            <a:ext cx="4097867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rgbClr val="0F377F"/>
                </a:solidFill>
              </a:rPr>
              <a:t>CONCLUSIONI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EAF7AA-E055-755B-BE10-DF901AAE5993}"/>
              </a:ext>
            </a:extLst>
          </p:cNvPr>
          <p:cNvSpPr txBox="1"/>
          <p:nvPr/>
        </p:nvSpPr>
        <p:spPr>
          <a:xfrm>
            <a:off x="609600" y="1629214"/>
            <a:ext cx="11218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kern="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Il nostro studio ha dimostrato che un’ansa biliopancreatica </a:t>
            </a:r>
            <a:r>
              <a:rPr lang="it-IT" sz="2800" kern="0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tailored</a:t>
            </a:r>
            <a:r>
              <a:rPr lang="it-IT" sz="2800" kern="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è associata a </a:t>
            </a:r>
            <a:r>
              <a:rPr lang="it-IT" sz="2800" kern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meno deficit nutrizionali garantendo una perdita di peso simile rispetto a una fissa di 200-cm. </a:t>
            </a:r>
            <a:endParaRPr lang="it-IT" sz="28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84355D-7817-BE8C-A88D-21BEB682A9E9}"/>
              </a:ext>
            </a:extLst>
          </p:cNvPr>
          <p:cNvSpPr txBox="1"/>
          <p:nvPr/>
        </p:nvSpPr>
        <p:spPr>
          <a:xfrm>
            <a:off x="609600" y="3986950"/>
            <a:ext cx="11218332" cy="145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800" kern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Usare un’ansa biliopancreatica </a:t>
            </a:r>
            <a:r>
              <a:rPr lang="it-IT" sz="2800" kern="0" dirty="0" err="1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tailored</a:t>
            </a:r>
            <a:r>
              <a:rPr lang="it-IT" sz="2800" kern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bypassando circa il 40% dell’intestino sembra essere efficace e sicuro</a:t>
            </a:r>
            <a:r>
              <a:rPr lang="it-IT" sz="2800" kern="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Sono necessari però altri studi randomizzati e con un campione più ampio per confermare i nostri risultati. </a:t>
            </a:r>
            <a:r>
              <a:rPr lang="it-IT" sz="2800" kern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4D14E084-AD0C-D1A8-9D8D-EB6A0F795D2A}"/>
              </a:ext>
            </a:extLst>
          </p:cNvPr>
          <p:cNvCxnSpPr/>
          <p:nvPr/>
        </p:nvCxnSpPr>
        <p:spPr>
          <a:xfrm>
            <a:off x="609600" y="3595253"/>
            <a:ext cx="1109472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783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urvey IFSO interventi2018.jpeg">
            <a:extLst>
              <a:ext uri="{FF2B5EF4-FFF2-40B4-BE49-F238E27FC236}">
                <a16:creationId xmlns:a16="http://schemas.microsoft.com/office/drawing/2014/main" id="{7D9F8520-DE03-4C35-854F-9FCB31018E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" b="17511"/>
          <a:stretch/>
        </p:blipFill>
        <p:spPr>
          <a:xfrm>
            <a:off x="363203" y="1499017"/>
            <a:ext cx="9050620" cy="433424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2FB2742-24FF-CCAB-86A0-DC69B9F7EF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0" t="26667" r="5697" b="20000"/>
          <a:stretch/>
        </p:blipFill>
        <p:spPr>
          <a:xfrm>
            <a:off x="1157682" y="554660"/>
            <a:ext cx="1684363" cy="51263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87E0CF-B565-B48F-66F7-75DF88185507}"/>
              </a:ext>
            </a:extLst>
          </p:cNvPr>
          <p:cNvSpPr txBox="1"/>
          <p:nvPr/>
        </p:nvSpPr>
        <p:spPr>
          <a:xfrm>
            <a:off x="1351367" y="6212491"/>
            <a:ext cx="873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Angrisani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et al. Bariatric Surgery Survey 2018: Similarities and Disparities Among the 5 IFSO Chapters. </a:t>
            </a:r>
            <a:r>
              <a:rPr kumimoji="0" lang="en-US" sz="1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Obes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Surg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2021</a:t>
            </a:r>
            <a:endParaRPr kumimoji="0" lang="it-IT" sz="1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955E746-242C-2EA9-4D13-BE2759A374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075" y="512111"/>
            <a:ext cx="1669379" cy="23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6486152D-961D-95D2-62F7-3C3992BB9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85364" cy="2337822"/>
          </a:xfrm>
          <a:prstGeom prst="rect">
            <a:avLst/>
          </a:prstGeom>
        </p:spPr>
      </p:pic>
      <p:pic>
        <p:nvPicPr>
          <p:cNvPr id="5" name="Immagine 4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A03B3A0F-00CA-599A-4190-37C7FAFA2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54" y="2752828"/>
            <a:ext cx="6204859" cy="3534702"/>
          </a:xfrm>
          <a:prstGeom prst="rect">
            <a:avLst/>
          </a:prstGeom>
        </p:spPr>
      </p:pic>
      <p:pic>
        <p:nvPicPr>
          <p:cNvPr id="7" name="Immagine 6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AB5C916B-81F3-62B9-4A87-DD06B9510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42" y="364677"/>
            <a:ext cx="4511604" cy="394628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470CB03-A353-E1BB-984E-1BA62F202CB9}"/>
              </a:ext>
            </a:extLst>
          </p:cNvPr>
          <p:cNvSpPr txBox="1"/>
          <p:nvPr/>
        </p:nvSpPr>
        <p:spPr>
          <a:xfrm>
            <a:off x="7345864" y="4520179"/>
            <a:ext cx="4631882" cy="147732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Ansa biliopancreatica </a:t>
            </a:r>
            <a:r>
              <a:rPr lang="it-IT" b="1" dirty="0" err="1">
                <a:solidFill>
                  <a:srgbClr val="FF0000"/>
                </a:solidFill>
              </a:rPr>
              <a:t>tailored</a:t>
            </a:r>
            <a:r>
              <a:rPr lang="it-IT" b="1" dirty="0">
                <a:solidFill>
                  <a:srgbClr val="FF0000"/>
                </a:solidFill>
              </a:rPr>
              <a:t> basata sul BMI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BMI &lt; 50 </a:t>
            </a:r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 ABL 200 cm</a:t>
            </a:r>
          </a:p>
          <a:p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50&lt; BMI &lt; 60  ABL 250 cm</a:t>
            </a:r>
          </a:p>
          <a:p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BMI &gt; 60  ABL 300 cm 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3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Carattere, schermata, linea&#10;&#10;Descrizione generata automaticamente">
            <a:extLst>
              <a:ext uri="{FF2B5EF4-FFF2-40B4-BE49-F238E27FC236}">
                <a16:creationId xmlns:a16="http://schemas.microsoft.com/office/drawing/2014/main" id="{CE70133F-3D8B-C7D3-7705-344E152BD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6" y="451692"/>
            <a:ext cx="5795729" cy="1155337"/>
          </a:xfrm>
          <a:prstGeom prst="rect">
            <a:avLst/>
          </a:prstGeom>
        </p:spPr>
      </p:pic>
      <p:pic>
        <p:nvPicPr>
          <p:cNvPr id="5" name="Immagine 4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1BD9DC6F-69B9-DCB5-4D9A-8B45CE414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6719"/>
            <a:ext cx="5920512" cy="2896084"/>
          </a:xfrm>
          <a:prstGeom prst="rect">
            <a:avLst/>
          </a:prstGeom>
        </p:spPr>
      </p:pic>
      <p:pic>
        <p:nvPicPr>
          <p:cNvPr id="7" name="Immagine 6" descr="Immagine che contiene testo, Carattere, ricevuta, bianco&#10;&#10;Descrizione generata automaticamente">
            <a:extLst>
              <a:ext uri="{FF2B5EF4-FFF2-40B4-BE49-F238E27FC236}">
                <a16:creationId xmlns:a16="http://schemas.microsoft.com/office/drawing/2014/main" id="{AE7F1A85-4E5A-0BF6-E708-469126BFB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444" y="3033774"/>
            <a:ext cx="5920511" cy="83142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678446-3388-4E0D-A420-8E4AAC15045F}"/>
              </a:ext>
            </a:extLst>
          </p:cNvPr>
          <p:cNvSpPr txBox="1"/>
          <p:nvPr/>
        </p:nvSpPr>
        <p:spPr>
          <a:xfrm>
            <a:off x="6529238" y="4243170"/>
            <a:ext cx="5238038" cy="2308324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653 pazienti  con FOLLOW UP di 12 mesi</a:t>
            </a:r>
          </a:p>
          <a:p>
            <a:r>
              <a:rPr lang="it-IT" b="1" dirty="0">
                <a:solidFill>
                  <a:srgbClr val="FF0000"/>
                </a:solidFill>
              </a:rPr>
              <a:t>Ansa biliopancreatica </a:t>
            </a:r>
            <a:r>
              <a:rPr lang="it-IT" b="1" dirty="0" err="1">
                <a:solidFill>
                  <a:srgbClr val="FF0000"/>
                </a:solidFill>
              </a:rPr>
              <a:t>tailored</a:t>
            </a:r>
            <a:r>
              <a:rPr lang="it-IT" b="1" dirty="0">
                <a:solidFill>
                  <a:srgbClr val="FF0000"/>
                </a:solidFill>
              </a:rPr>
              <a:t> basata su BMI ed età</a:t>
            </a:r>
          </a:p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35 &lt; BMI 39 </a:t>
            </a:r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 ABL 180 cm</a:t>
            </a:r>
          </a:p>
          <a:p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40&lt; BMI &lt; 50  ABL 200 cm</a:t>
            </a:r>
          </a:p>
          <a:p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BMI &gt; 50  ABL 220 cm </a:t>
            </a:r>
          </a:p>
          <a:p>
            <a:r>
              <a:rPr lang="it-IT" b="1" dirty="0">
                <a:solidFill>
                  <a:srgbClr val="FF0000"/>
                </a:solidFill>
                <a:sym typeface="Wingdings" panose="05000000000000000000" pitchFamily="2" charset="2"/>
              </a:rPr>
              <a:t>Riducendo di 10 cm per ogni 5 anni d’età al di sopra dei 45 anni d’età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A488D945-CA8C-0FC5-6BA3-65EA98137C16}"/>
              </a:ext>
            </a:extLst>
          </p:cNvPr>
          <p:cNvSpPr/>
          <p:nvPr/>
        </p:nvSpPr>
        <p:spPr>
          <a:xfrm>
            <a:off x="11413621" y="3411746"/>
            <a:ext cx="677333" cy="1945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7D65D6C3-9CB0-59C5-790E-28AA696F5643}"/>
              </a:ext>
            </a:extLst>
          </p:cNvPr>
          <p:cNvSpPr/>
          <p:nvPr/>
        </p:nvSpPr>
        <p:spPr>
          <a:xfrm>
            <a:off x="11413622" y="3184982"/>
            <a:ext cx="677333" cy="1945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4A8277D-8EEF-E030-5B90-E1BCDCBDD9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14" y="1978239"/>
            <a:ext cx="4115131" cy="442806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8D352F1-204A-33B2-7DA9-6DC963B2EDC6}"/>
              </a:ext>
            </a:extLst>
          </p:cNvPr>
          <p:cNvSpPr/>
          <p:nvPr/>
        </p:nvSpPr>
        <p:spPr>
          <a:xfrm>
            <a:off x="3777521" y="5516380"/>
            <a:ext cx="689548" cy="5696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326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FD3FB66F-1C8B-CCC3-5DDE-8C94EB7F9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09" y="108044"/>
            <a:ext cx="9029366" cy="2580103"/>
          </a:xfrm>
          <a:prstGeom prst="rect">
            <a:avLst/>
          </a:prstGeom>
        </p:spPr>
      </p:pic>
      <p:pic>
        <p:nvPicPr>
          <p:cNvPr id="7" name="Immagine 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0AED80A1-849B-DDE6-AED3-143B53751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09" y="1531282"/>
            <a:ext cx="9329168" cy="3186722"/>
          </a:xfrm>
          <a:prstGeom prst="rect">
            <a:avLst/>
          </a:prstGeom>
        </p:spPr>
      </p:pic>
      <p:pic>
        <p:nvPicPr>
          <p:cNvPr id="4" name="Immagine 3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76E82C20-4414-E164-92E7-5B2065FEB1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02" y="3561138"/>
            <a:ext cx="9733928" cy="2982405"/>
          </a:xfrm>
          <a:prstGeom prst="rect">
            <a:avLst/>
          </a:prstGeom>
        </p:spPr>
      </p:pic>
      <p:pic>
        <p:nvPicPr>
          <p:cNvPr id="13" name="Elemento grafico 12" descr="Punto interrogativo con riempimento a tinta unita">
            <a:extLst>
              <a:ext uri="{FF2B5EF4-FFF2-40B4-BE49-F238E27FC236}">
                <a16:creationId xmlns:a16="http://schemas.microsoft.com/office/drawing/2014/main" id="{294E1DFC-0A87-979A-B1DC-97AFC4FA6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84064" y="1941290"/>
            <a:ext cx="3623871" cy="362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00D8074F-2BFE-CB86-23C9-E75E244AF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41" y="156104"/>
            <a:ext cx="9891849" cy="3112029"/>
          </a:xfrm>
          <a:prstGeom prst="rect">
            <a:avLst/>
          </a:prstGeom>
        </p:spPr>
      </p:pic>
      <p:pic>
        <p:nvPicPr>
          <p:cNvPr id="6" name="Immagine 5" descr="Immagine che contiene testo, Carattere, schermata, giallo&#10;&#10;Descrizione generata automaticamente">
            <a:extLst>
              <a:ext uri="{FF2B5EF4-FFF2-40B4-BE49-F238E27FC236}">
                <a16:creationId xmlns:a16="http://schemas.microsoft.com/office/drawing/2014/main" id="{867ECD4D-2B1D-58F1-8A93-7CA41AD86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8" y="3413994"/>
            <a:ext cx="6242738" cy="1666007"/>
          </a:xfrm>
          <a:prstGeom prst="rect">
            <a:avLst/>
          </a:prstGeom>
        </p:spPr>
      </p:pic>
      <p:pic>
        <p:nvPicPr>
          <p:cNvPr id="7" name="Immagine 6" descr="Immagine che contiene testo, Carattere, schermata, giallo&#10;&#10;Descrizione generata automaticamente">
            <a:extLst>
              <a:ext uri="{FF2B5EF4-FFF2-40B4-BE49-F238E27FC236}">
                <a16:creationId xmlns:a16="http://schemas.microsoft.com/office/drawing/2014/main" id="{39F340E6-F8C8-FA18-4096-4421B9092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56" y="4497730"/>
            <a:ext cx="5334181" cy="145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7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1E837097-F2E0-F43F-0B2D-2D7DB2071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07" y="0"/>
            <a:ext cx="8332788" cy="31146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D90C8FA-22A1-74EA-4C57-E3987A69A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2" y="3888664"/>
            <a:ext cx="11125206" cy="61806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D13EECB-28DA-B2D7-35ED-82095B7DB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4" y="5045672"/>
            <a:ext cx="7773988" cy="60943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8334A7A-4F1B-8CB6-5B5E-61E252437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397" y="4545176"/>
            <a:ext cx="11125206" cy="46090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EA85CEE-956B-531E-1571-FD3AE3C4F6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444" y="2658533"/>
            <a:ext cx="11628079" cy="10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73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9A218E-96EB-6291-2770-F2F899FE4BE2}"/>
              </a:ext>
            </a:extLst>
          </p:cNvPr>
          <p:cNvSpPr txBox="1"/>
          <p:nvPr/>
        </p:nvSpPr>
        <p:spPr>
          <a:xfrm>
            <a:off x="7108149" y="6156699"/>
            <a:ext cx="4938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/>
              <a:t>Table</a:t>
            </a:r>
            <a:r>
              <a:rPr lang="it-IT" sz="1200" dirty="0"/>
              <a:t> 2. </a:t>
            </a:r>
            <a:r>
              <a:rPr lang="en-US" sz="1200" dirty="0"/>
              <a:t>Small bowel length, biliopancreatic limb length, and common limb length in tailored BPL group</a:t>
            </a:r>
            <a:endParaRPr lang="it-IT" sz="1200" dirty="0"/>
          </a:p>
        </p:txBody>
      </p:sp>
      <p:pic>
        <p:nvPicPr>
          <p:cNvPr id="2" name="Immagine 1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BB03E36A-EC4D-3DFB-B0E1-78C2CAEB4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65" y="3791918"/>
            <a:ext cx="6558402" cy="227536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E2842A0-C2B6-8EA2-BC4F-8201860AA9D3}"/>
              </a:ext>
            </a:extLst>
          </p:cNvPr>
          <p:cNvSpPr txBox="1"/>
          <p:nvPr/>
        </p:nvSpPr>
        <p:spPr>
          <a:xfrm>
            <a:off x="270776" y="6216480"/>
            <a:ext cx="2538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Table</a:t>
            </a:r>
            <a:r>
              <a:rPr lang="it-IT" sz="1400" dirty="0"/>
              <a:t> 1. Baseline </a:t>
            </a:r>
            <a:r>
              <a:rPr lang="it-IT" sz="1400" dirty="0" err="1"/>
              <a:t>characteristics</a:t>
            </a:r>
            <a:endParaRPr lang="it-IT" sz="1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FF019B-09C4-8EB1-6E6D-FF520093395A}"/>
              </a:ext>
            </a:extLst>
          </p:cNvPr>
          <p:cNvSpPr txBox="1"/>
          <p:nvPr/>
        </p:nvSpPr>
        <p:spPr>
          <a:xfrm>
            <a:off x="2809717" y="2623342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64 Pazienti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E2CB7E-8DE2-372A-A1B4-AD09269C0093}"/>
              </a:ext>
            </a:extLst>
          </p:cNvPr>
          <p:cNvSpPr txBox="1"/>
          <p:nvPr/>
        </p:nvSpPr>
        <p:spPr>
          <a:xfrm>
            <a:off x="159326" y="2510304"/>
            <a:ext cx="2161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GRUPPO A</a:t>
            </a:r>
          </a:p>
          <a:p>
            <a:pPr algn="ctr"/>
            <a:r>
              <a:rPr lang="it-IT" dirty="0"/>
              <a:t>Standard 200 cm BPL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3BE68CB-97C9-A0C5-8B1A-B2EADFE52C10}"/>
              </a:ext>
            </a:extLst>
          </p:cNvPr>
          <p:cNvSpPr txBox="1"/>
          <p:nvPr/>
        </p:nvSpPr>
        <p:spPr>
          <a:xfrm>
            <a:off x="4669941" y="2352927"/>
            <a:ext cx="1940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GRUPPO B</a:t>
            </a:r>
          </a:p>
          <a:p>
            <a:pPr algn="ctr"/>
            <a:r>
              <a:rPr lang="it-IT" dirty="0" err="1"/>
              <a:t>Tailored</a:t>
            </a:r>
            <a:r>
              <a:rPr lang="it-IT" dirty="0"/>
              <a:t> BPL</a:t>
            </a:r>
          </a:p>
          <a:p>
            <a:pPr algn="ctr"/>
            <a:r>
              <a:rPr lang="it-IT" dirty="0" err="1"/>
              <a:t>Bypassing</a:t>
            </a:r>
            <a:r>
              <a:rPr lang="it-IT" dirty="0"/>
              <a:t> 40% SBL</a:t>
            </a:r>
          </a:p>
        </p:txBody>
      </p:sp>
      <p:sp>
        <p:nvSpPr>
          <p:cNvPr id="10" name="Cornice 9">
            <a:extLst>
              <a:ext uri="{FF2B5EF4-FFF2-40B4-BE49-F238E27FC236}">
                <a16:creationId xmlns:a16="http://schemas.microsoft.com/office/drawing/2014/main" id="{1EDD18B6-BF91-95D4-B03B-F9413BB00071}"/>
              </a:ext>
            </a:extLst>
          </p:cNvPr>
          <p:cNvSpPr/>
          <p:nvPr/>
        </p:nvSpPr>
        <p:spPr>
          <a:xfrm>
            <a:off x="128580" y="2404969"/>
            <a:ext cx="2282296" cy="857003"/>
          </a:xfrm>
          <a:prstGeom prst="frame">
            <a:avLst>
              <a:gd name="adj1" fmla="val 583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Cornice 12">
            <a:extLst>
              <a:ext uri="{FF2B5EF4-FFF2-40B4-BE49-F238E27FC236}">
                <a16:creationId xmlns:a16="http://schemas.microsoft.com/office/drawing/2014/main" id="{CF86CECC-C84D-ED61-440B-0C75FC839882}"/>
              </a:ext>
            </a:extLst>
          </p:cNvPr>
          <p:cNvSpPr/>
          <p:nvPr/>
        </p:nvSpPr>
        <p:spPr>
          <a:xfrm>
            <a:off x="4512645" y="2304340"/>
            <a:ext cx="2282296" cy="1089945"/>
          </a:xfrm>
          <a:prstGeom prst="frame">
            <a:avLst>
              <a:gd name="adj1" fmla="val 594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Cornice 13">
            <a:extLst>
              <a:ext uri="{FF2B5EF4-FFF2-40B4-BE49-F238E27FC236}">
                <a16:creationId xmlns:a16="http://schemas.microsoft.com/office/drawing/2014/main" id="{2826887E-71B9-D67D-6390-B73092B78567}"/>
              </a:ext>
            </a:extLst>
          </p:cNvPr>
          <p:cNvSpPr/>
          <p:nvPr/>
        </p:nvSpPr>
        <p:spPr>
          <a:xfrm>
            <a:off x="2752281" y="2544828"/>
            <a:ext cx="1368628" cy="559646"/>
          </a:xfrm>
          <a:prstGeom prst="frame">
            <a:avLst>
              <a:gd name="adj1" fmla="val 743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Freccia bidirezionale orizzontale 14">
            <a:extLst>
              <a:ext uri="{FF2B5EF4-FFF2-40B4-BE49-F238E27FC236}">
                <a16:creationId xmlns:a16="http://schemas.microsoft.com/office/drawing/2014/main" id="{02E039ED-83AA-04F8-82C8-AF8EB702A188}"/>
              </a:ext>
            </a:extLst>
          </p:cNvPr>
          <p:cNvSpPr/>
          <p:nvPr/>
        </p:nvSpPr>
        <p:spPr>
          <a:xfrm>
            <a:off x="2466753" y="2833470"/>
            <a:ext cx="191387" cy="4571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Freccia bidirezionale orizzontale 16">
            <a:extLst>
              <a:ext uri="{FF2B5EF4-FFF2-40B4-BE49-F238E27FC236}">
                <a16:creationId xmlns:a16="http://schemas.microsoft.com/office/drawing/2014/main" id="{FDA9A048-37F8-06D1-5BCA-1E34410AAA20}"/>
              </a:ext>
            </a:extLst>
          </p:cNvPr>
          <p:cNvSpPr/>
          <p:nvPr/>
        </p:nvSpPr>
        <p:spPr>
          <a:xfrm>
            <a:off x="4212024" y="2822841"/>
            <a:ext cx="191387" cy="4571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EFA76F7-144D-6EC8-E6B1-E4978C1135FE}"/>
              </a:ext>
            </a:extLst>
          </p:cNvPr>
          <p:cNvSpPr txBox="1"/>
          <p:nvPr/>
        </p:nvSpPr>
        <p:spPr>
          <a:xfrm>
            <a:off x="929393" y="650092"/>
            <a:ext cx="47244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F377F"/>
                </a:solidFill>
              </a:rPr>
              <a:t>IL NOSTRO STUDIO</a:t>
            </a:r>
          </a:p>
        </p:txBody>
      </p:sp>
      <p:pic>
        <p:nvPicPr>
          <p:cNvPr id="18" name="Immagine 17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CD5E7BBF-9FFB-3653-345B-990A7C02F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363" y="199349"/>
            <a:ext cx="5095875" cy="5810250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FB4F9F04-881B-5293-5649-6C4AEB0CBC96}"/>
              </a:ext>
            </a:extLst>
          </p:cNvPr>
          <p:cNvSpPr/>
          <p:nvPr/>
        </p:nvSpPr>
        <p:spPr>
          <a:xfrm>
            <a:off x="7186677" y="1002439"/>
            <a:ext cx="4075930" cy="1817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1CAD9E95-3EF3-0E63-6C33-C9CC043BE31A}"/>
              </a:ext>
            </a:extLst>
          </p:cNvPr>
          <p:cNvSpPr/>
          <p:nvPr/>
        </p:nvSpPr>
        <p:spPr>
          <a:xfrm>
            <a:off x="7186677" y="3913030"/>
            <a:ext cx="4075930" cy="1817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8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diagramma, schermata, Carattere&#10;&#10;Descrizione generata automaticamente">
            <a:extLst>
              <a:ext uri="{FF2B5EF4-FFF2-40B4-BE49-F238E27FC236}">
                <a16:creationId xmlns:a16="http://schemas.microsoft.com/office/drawing/2014/main" id="{B89B13B2-35A6-0CCB-4BF2-EA72F7EE4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2384094"/>
            <a:ext cx="5353050" cy="347764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CE46B3-5349-559E-9268-26E37E507239}"/>
              </a:ext>
            </a:extLst>
          </p:cNvPr>
          <p:cNvSpPr txBox="1"/>
          <p:nvPr/>
        </p:nvSpPr>
        <p:spPr>
          <a:xfrm>
            <a:off x="7704668" y="513893"/>
            <a:ext cx="4466165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F377F"/>
                </a:solidFill>
              </a:rPr>
              <a:t>FOLLOW UP – 1 ANNO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46A2038-B67B-F6EA-C0B0-78C5706F8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7" y="100076"/>
            <a:ext cx="7493977" cy="2470249"/>
          </a:xfrm>
          <a:prstGeom prst="rect">
            <a:avLst/>
          </a:prstGeom>
        </p:spPr>
      </p:pic>
      <p:pic>
        <p:nvPicPr>
          <p:cNvPr id="13" name="Immagine 12" descr="Immagine che contiene testo, ricevuta, schermata, Carattere&#10;&#10;Descrizione generata automaticamente">
            <a:extLst>
              <a:ext uri="{FF2B5EF4-FFF2-40B4-BE49-F238E27FC236}">
                <a16:creationId xmlns:a16="http://schemas.microsoft.com/office/drawing/2014/main" id="{EE81A4D1-5A5F-A489-F4C3-60DD103CC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4" y="2770082"/>
            <a:ext cx="6411383" cy="2616966"/>
          </a:xfrm>
          <a:prstGeom prst="rect">
            <a:avLst/>
          </a:prstGeom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13C597C3-D794-877F-BE58-C7DA37474973}"/>
              </a:ext>
            </a:extLst>
          </p:cNvPr>
          <p:cNvSpPr/>
          <p:nvPr/>
        </p:nvSpPr>
        <p:spPr>
          <a:xfrm>
            <a:off x="5757333" y="4093555"/>
            <a:ext cx="677333" cy="1945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32E9BF9A-5732-5400-47C6-A54AFA1AECC3}"/>
              </a:ext>
            </a:extLst>
          </p:cNvPr>
          <p:cNvSpPr/>
          <p:nvPr/>
        </p:nvSpPr>
        <p:spPr>
          <a:xfrm>
            <a:off x="5757333" y="4384019"/>
            <a:ext cx="677333" cy="1945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53C085F-2558-E039-62E2-B7B8263108FA}"/>
              </a:ext>
            </a:extLst>
          </p:cNvPr>
          <p:cNvSpPr txBox="1"/>
          <p:nvPr/>
        </p:nvSpPr>
        <p:spPr>
          <a:xfrm>
            <a:off x="213784" y="5675505"/>
            <a:ext cx="5983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Table 3 Weight loss results in 200-cm BPL and tailored BPL groups at 1-year postoperative period.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284202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435</Words>
  <Application>Microsoft Office PowerPoint</Application>
  <PresentationFormat>Widescreen</PresentationFormat>
  <Paragraphs>108</Paragraphs>
  <Slides>13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Calibri</vt:lpstr>
      <vt:lpstr>Times New Roman</vt:lpstr>
      <vt:lpstr>Wingdings</vt:lpstr>
      <vt:lpstr>RetrospectVTI</vt:lpstr>
      <vt:lpstr>One anastomosis gastric bypass (OAGB) con ansa biliopancreatica fissa verus tailored: follow up a 5 anni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stefania nigro</cp:lastModifiedBy>
  <cp:revision>37</cp:revision>
  <dcterms:created xsi:type="dcterms:W3CDTF">2022-02-27T17:36:31Z</dcterms:created>
  <dcterms:modified xsi:type="dcterms:W3CDTF">2024-05-10T19:31:22Z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